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7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25" r:id="rId190"/>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90" Type="http://schemas.openxmlformats.org/officeDocument/2006/relationships/slide" Target="slides/slide70.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5" name="Shape 9855"/>
        <p:cNvGrpSpPr/>
        <p:nvPr/>
      </p:nvGrpSpPr>
      <p:grpSpPr>
        <a:xfrm>
          <a:off x="0" y="0"/>
          <a:ext cx="0" cy="0"/>
          <a:chOff x="0" y="0"/>
          <a:chExt cx="0" cy="0"/>
        </a:xfrm>
      </p:grpSpPr>
      <p:sp>
        <p:nvSpPr>
          <p:cNvPr id="9856" name="Google Shape;9856;p70:notes"/>
          <p:cNvSpPr/>
          <p:nvPr>
            <p:ph idx="2" type="sldImg"/>
          </p:nvPr>
        </p:nvSpPr>
        <p:spPr>
          <a:xfrm>
            <a:off x="1258888" y="720725"/>
            <a:ext cx="4794250" cy="35956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57" name="Google Shape;9857;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a:t>&lt;Animated slide&gt;</a:t>
            </a:r>
            <a:endParaRPr b="1" i="1"/>
          </a:p>
          <a:p>
            <a:pPr indent="0" lvl="0" marL="0" rtl="0" algn="l">
              <a:spcBef>
                <a:spcPts val="0"/>
              </a:spcBef>
              <a:spcAft>
                <a:spcPts val="0"/>
              </a:spcAft>
              <a:buNone/>
            </a:pPr>
            <a:r>
              <a:rPr b="1" lang="en-US"/>
              <a:t>Dates as primary enumeration with internal divisions that are both chronological and non-chronological</a:t>
            </a:r>
            <a:endParaRPr/>
          </a:p>
          <a:p>
            <a:pPr indent="0" lvl="0" marL="0" rtl="0" algn="l">
              <a:spcBef>
                <a:spcPts val="0"/>
              </a:spcBef>
              <a:spcAft>
                <a:spcPts val="0"/>
              </a:spcAft>
              <a:buNone/>
            </a:pPr>
            <a:r>
              <a:t/>
            </a:r>
            <a:endParaRPr b="1"/>
          </a:p>
          <a:p>
            <a:pPr indent="-76200" lvl="0" marL="0" rtl="0" algn="l">
              <a:spcBef>
                <a:spcPts val="0"/>
              </a:spcBef>
              <a:spcAft>
                <a:spcPts val="0"/>
              </a:spcAft>
              <a:buClr>
                <a:schemeClr val="dk1"/>
              </a:buClr>
              <a:buSzPts val="1200"/>
              <a:buFont typeface="Arial"/>
              <a:buChar char="•"/>
            </a:pPr>
            <a:r>
              <a:rPr lang="en-US"/>
              <a:t> If the primary division is chronological (by year), but the internal divisions have both a number and a date designation, the year is repeated on both the enumeration side and the chronological side.  </a:t>
            </a:r>
            <a:endParaRPr/>
          </a:p>
          <a:p>
            <a:pPr indent="-76200" lvl="0" marL="0" rtl="0" algn="l">
              <a:spcBef>
                <a:spcPts val="0"/>
              </a:spcBef>
              <a:spcAft>
                <a:spcPts val="0"/>
              </a:spcAft>
              <a:buClr>
                <a:schemeClr val="dk1"/>
              </a:buClr>
              <a:buSzPts val="1200"/>
              <a:buFont typeface="Arial"/>
              <a:buChar char="•"/>
            </a:pPr>
            <a:r>
              <a:rPr lang="en-US"/>
              <a:t>When the statement is compressed, the entire chronology can be dropped, and the holdings statement for a complete volume will consist of the year only.  For an incomplete year, the year and number will be given.  (Programming would have to accommodate dropping chronology in compressed statements where $a and $i are both (year).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notesSlide" Target="../notesSlides/notesSlide70.xml"/><Relationship Id="rId3" Type="http://schemas.openxmlformats.org/officeDocument/2006/relationships/image" Target="../media/image231.png"/></Relationships>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8" name="Shape 9858"/>
        <p:cNvGrpSpPr/>
        <p:nvPr/>
      </p:nvGrpSpPr>
      <p:grpSpPr>
        <a:xfrm>
          <a:off x="0" y="0"/>
          <a:ext cx="0" cy="0"/>
          <a:chOff x="0" y="0"/>
          <a:chExt cx="0" cy="0"/>
        </a:xfrm>
      </p:grpSpPr>
      <p:sp>
        <p:nvSpPr>
          <p:cNvPr id="9859" name="Google Shape;9859;p150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60" name="Google Shape;9860;p150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61" name="Google Shape;9861;p1500"/>
          <p:cNvSpPr txBox="1"/>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SCCTP Serial Holdings Workshop </a:t>
            </a:r>
            <a:endParaRPr/>
          </a:p>
        </p:txBody>
      </p:sp>
      <p:sp>
        <p:nvSpPr>
          <p:cNvPr id="9862" name="Google Shape;9862;p1500"/>
          <p:cNvSpPr txBox="1"/>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9863" name="Google Shape;9863;p1500"/>
          <p:cNvSpPr txBox="1"/>
          <p:nvPr>
            <p:ph type="title"/>
          </p:nvPr>
        </p:nvSpPr>
        <p:spPr>
          <a:xfrm>
            <a:off x="0" y="0"/>
            <a:ext cx="9144000" cy="762000"/>
          </a:xfrm>
          <a:prstGeom prst="rect">
            <a:avLst/>
          </a:prstGeom>
          <a:solidFill>
            <a:srgbClr val="006666"/>
          </a:solid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Dates with both kinds of division</a:t>
            </a:r>
            <a:endParaRPr/>
          </a:p>
        </p:txBody>
      </p:sp>
      <p:sp>
        <p:nvSpPr>
          <p:cNvPr id="9864" name="Google Shape;9864;p1500"/>
          <p:cNvSpPr/>
          <p:nvPr/>
        </p:nvSpPr>
        <p:spPr>
          <a:xfrm>
            <a:off x="533400" y="1600200"/>
            <a:ext cx="2286000" cy="3048000"/>
          </a:xfrm>
          <a:prstGeom prst="rect">
            <a:avLst/>
          </a:prstGeom>
          <a:solidFill>
            <a:schemeClr val="folHlink"/>
          </a:solidFill>
          <a:ln cap="flat" cmpd="sng" w="12700">
            <a:solidFill>
              <a:srgbClr val="000000"/>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Times New Roman"/>
              <a:ea typeface="Times New Roman"/>
              <a:cs typeface="Times New Roman"/>
              <a:sym typeface="Times New Roman"/>
            </a:endParaRPr>
          </a:p>
        </p:txBody>
      </p:sp>
      <p:grpSp>
        <p:nvGrpSpPr>
          <p:cNvPr id="9865" name="Google Shape;9865;p1500"/>
          <p:cNvGrpSpPr/>
          <p:nvPr/>
        </p:nvGrpSpPr>
        <p:grpSpPr>
          <a:xfrm>
            <a:off x="1066800" y="2209800"/>
            <a:ext cx="1778000" cy="1854200"/>
            <a:chOff x="672" y="1392"/>
            <a:chExt cx="1120" cy="1168"/>
          </a:xfrm>
        </p:grpSpPr>
        <p:pic>
          <p:nvPicPr>
            <p:cNvPr id="9866" name="Google Shape;9866;p1500"/>
            <p:cNvPicPr preferRelativeResize="0"/>
            <p:nvPr/>
          </p:nvPicPr>
          <p:blipFill rotWithShape="1">
            <a:blip r:embed="rId3">
              <a:alphaModFix/>
            </a:blip>
            <a:srcRect b="0" l="0" r="0" t="0"/>
            <a:stretch/>
          </p:blipFill>
          <p:spPr>
            <a:xfrm>
              <a:off x="672" y="1392"/>
              <a:ext cx="1120" cy="1168"/>
            </a:xfrm>
            <a:prstGeom prst="rect">
              <a:avLst/>
            </a:prstGeom>
            <a:noFill/>
            <a:ln>
              <a:noFill/>
            </a:ln>
          </p:spPr>
        </p:pic>
        <p:sp>
          <p:nvSpPr>
            <p:cNvPr id="9867" name="Google Shape;9867;p1500"/>
            <p:cNvSpPr/>
            <p:nvPr/>
          </p:nvSpPr>
          <p:spPr>
            <a:xfrm>
              <a:off x="730" y="1421"/>
              <a:ext cx="748" cy="854"/>
            </a:xfrm>
            <a:prstGeom prst="rect">
              <a:avLst/>
            </a:prstGeom>
            <a:noFill/>
            <a:ln>
              <a:noFill/>
            </a:ln>
          </p:spPr>
          <p:txBody>
            <a:bodyPr anchorCtr="0" anchor="t" bIns="46025" lIns="92075" spcFirstLastPara="1" rIns="92075" wrap="square" tIns="46025">
              <a:noAutofit/>
            </a:bodyPr>
            <a:lstStyle/>
            <a:p>
              <a:pPr indent="-190500" lvl="0" marL="342900" marR="0" rtl="0" algn="l">
                <a:lnSpc>
                  <a:spcPct val="100000"/>
                </a:lnSpc>
                <a:spcBef>
                  <a:spcPts val="0"/>
                </a:spcBef>
                <a:spcAft>
                  <a:spcPts val="0"/>
                </a:spcAft>
                <a:buClr>
                  <a:schemeClr val="lt1"/>
                </a:buClr>
                <a:buSzPts val="2400"/>
                <a:buFont typeface="Arial Narrow"/>
                <a:buNone/>
              </a:pPr>
              <a:r>
                <a:t/>
              </a:r>
              <a:endParaRPr b="0" i="0" sz="2400" u="none" cap="none" strike="noStrike">
                <a:solidFill>
                  <a:srgbClr val="FFFFFF"/>
                </a:solidFill>
                <a:latin typeface="Times New Roman"/>
                <a:ea typeface="Times New Roman"/>
                <a:cs typeface="Times New Roman"/>
                <a:sym typeface="Times New Roman"/>
              </a:endParaRPr>
            </a:p>
          </p:txBody>
        </p:sp>
      </p:grpSp>
      <p:sp>
        <p:nvSpPr>
          <p:cNvPr id="9868" name="Google Shape;9868;p1500"/>
          <p:cNvSpPr/>
          <p:nvPr/>
        </p:nvSpPr>
        <p:spPr>
          <a:xfrm>
            <a:off x="838200" y="1752600"/>
            <a:ext cx="14478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99"/>
              </a:buClr>
              <a:buSzPts val="2400"/>
              <a:buFont typeface="Tahoma"/>
              <a:buNone/>
            </a:pPr>
            <a:r>
              <a:rPr b="1" i="0" lang="en-US" sz="2400" u="none" cap="none" strike="noStrike">
                <a:solidFill>
                  <a:srgbClr val="000099"/>
                </a:solidFill>
                <a:latin typeface="Tahoma"/>
                <a:ea typeface="Tahoma"/>
                <a:cs typeface="Tahoma"/>
                <a:sym typeface="Tahoma"/>
              </a:rPr>
              <a:t>global</a:t>
            </a:r>
            <a:endParaRPr/>
          </a:p>
        </p:txBody>
      </p:sp>
      <p:sp>
        <p:nvSpPr>
          <p:cNvPr id="9869" name="Google Shape;9869;p1500"/>
          <p:cNvSpPr/>
          <p:nvPr/>
        </p:nvSpPr>
        <p:spPr>
          <a:xfrm>
            <a:off x="1371600" y="3581400"/>
            <a:ext cx="23622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99"/>
              </a:buClr>
              <a:buSzPts val="2400"/>
              <a:buFont typeface="Tahoma"/>
              <a:buNone/>
            </a:pPr>
            <a:r>
              <a:rPr b="1" i="0" lang="en-US" sz="2400" u="none" cap="none" strike="noStrike">
                <a:solidFill>
                  <a:srgbClr val="000099"/>
                </a:solidFill>
                <a:latin typeface="Tahoma"/>
                <a:ea typeface="Tahoma"/>
                <a:cs typeface="Tahoma"/>
                <a:sym typeface="Tahoma"/>
              </a:rPr>
              <a:t>events</a:t>
            </a:r>
            <a:endParaRPr/>
          </a:p>
        </p:txBody>
      </p:sp>
      <p:sp>
        <p:nvSpPr>
          <p:cNvPr id="9870" name="Google Shape;9870;p1500"/>
          <p:cNvSpPr/>
          <p:nvPr/>
        </p:nvSpPr>
        <p:spPr>
          <a:xfrm>
            <a:off x="609600" y="4038600"/>
            <a:ext cx="990600" cy="533400"/>
          </a:xfrm>
          <a:prstGeom prst="rect">
            <a:avLst/>
          </a:prstGeom>
          <a:noFill/>
          <a:ln>
            <a:noFill/>
          </a:ln>
        </p:spPr>
        <p:txBody>
          <a:bodyPr anchorCtr="0" anchor="t" bIns="46025" lIns="92075" spcFirstLastPara="1" rIns="92075" wrap="square" tIns="46025">
            <a:noAutofit/>
          </a:bodyPr>
          <a:lstStyle/>
          <a:p>
            <a:pPr indent="0" lvl="0" marL="0" marR="0" rtl="0" algn="l">
              <a:lnSpc>
                <a:spcPct val="90000"/>
              </a:lnSpc>
              <a:spcBef>
                <a:spcPts val="0"/>
              </a:spcBef>
              <a:spcAft>
                <a:spcPts val="0"/>
              </a:spcAft>
              <a:buClr>
                <a:srgbClr val="000099"/>
              </a:buClr>
              <a:buSzPts val="1600"/>
              <a:buFont typeface="Arial"/>
              <a:buNone/>
            </a:pPr>
            <a:r>
              <a:rPr b="1" i="0" lang="en-US" sz="1600" u="none" cap="none" strike="noStrike">
                <a:solidFill>
                  <a:srgbClr val="000099"/>
                </a:solidFill>
                <a:latin typeface="Arial"/>
                <a:ea typeface="Arial"/>
                <a:cs typeface="Arial"/>
                <a:sym typeface="Arial"/>
              </a:rPr>
              <a:t>spring 1999</a:t>
            </a:r>
            <a:endParaRPr/>
          </a:p>
        </p:txBody>
      </p:sp>
      <p:sp>
        <p:nvSpPr>
          <p:cNvPr id="9871" name="Google Shape;9871;p1500"/>
          <p:cNvSpPr/>
          <p:nvPr/>
        </p:nvSpPr>
        <p:spPr>
          <a:xfrm>
            <a:off x="1752600" y="4191000"/>
            <a:ext cx="1143000" cy="33655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000099"/>
              </a:buClr>
              <a:buSzPts val="1600"/>
              <a:buFont typeface="Arial"/>
              <a:buNone/>
            </a:pPr>
            <a:r>
              <a:rPr b="1" i="0" lang="en-US" sz="1600" u="none" cap="none" strike="noStrike">
                <a:solidFill>
                  <a:srgbClr val="000099"/>
                </a:solidFill>
                <a:latin typeface="Arial"/>
                <a:ea typeface="Arial"/>
                <a:cs typeface="Arial"/>
                <a:sym typeface="Arial"/>
              </a:rPr>
              <a:t>number 1</a:t>
            </a:r>
            <a:endParaRPr/>
          </a:p>
        </p:txBody>
      </p:sp>
      <p:sp>
        <p:nvSpPr>
          <p:cNvPr id="9872" name="Google Shape;9872;p1500"/>
          <p:cNvSpPr/>
          <p:nvPr/>
        </p:nvSpPr>
        <p:spPr>
          <a:xfrm>
            <a:off x="3048000" y="1676400"/>
            <a:ext cx="6096000" cy="8223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853 20   $8 1 $a (year) $b no. $u 4 $v r $i (year) $j (season) $w q $x 21</a:t>
            </a:r>
            <a:endParaRPr/>
          </a:p>
        </p:txBody>
      </p:sp>
      <p:sp>
        <p:nvSpPr>
          <p:cNvPr id="9873" name="Google Shape;9873;p1500"/>
          <p:cNvSpPr/>
          <p:nvPr/>
        </p:nvSpPr>
        <p:spPr>
          <a:xfrm>
            <a:off x="3048000" y="2667000"/>
            <a:ext cx="5867400" cy="8223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66"/>
              </a:buClr>
              <a:buSzPts val="2400"/>
              <a:buFont typeface="Tahoma"/>
              <a:buNone/>
            </a:pPr>
            <a:r>
              <a:rPr b="0" i="0" lang="en-US" sz="2400" u="none" cap="none" strike="noStrike">
                <a:solidFill>
                  <a:srgbClr val="FFFF66"/>
                </a:solidFill>
                <a:latin typeface="Tahoma"/>
                <a:ea typeface="Tahoma"/>
                <a:cs typeface="Tahoma"/>
                <a:sym typeface="Tahoma"/>
              </a:rPr>
              <a:t>863 41  $8 1.1 $a 1999 $b 1 $i 1999 $j 21</a:t>
            </a:r>
            <a:endParaRPr/>
          </a:p>
        </p:txBody>
      </p:sp>
      <p:sp>
        <p:nvSpPr>
          <p:cNvPr id="9874" name="Google Shape;9874;p1500"/>
          <p:cNvSpPr/>
          <p:nvPr/>
        </p:nvSpPr>
        <p:spPr>
          <a:xfrm>
            <a:off x="3200400" y="4030663"/>
            <a:ext cx="35052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00"/>
              </a:buClr>
              <a:buSzPts val="2400"/>
              <a:buFont typeface="Tahoma"/>
              <a:buNone/>
            </a:pPr>
            <a:r>
              <a:rPr b="0" i="0" lang="en-US" sz="2400" u="none" cap="none" strike="noStrike">
                <a:solidFill>
                  <a:srgbClr val="FFFF00"/>
                </a:solidFill>
                <a:latin typeface="Tahoma"/>
                <a:ea typeface="Tahoma"/>
                <a:cs typeface="Tahoma"/>
                <a:sym typeface="Tahoma"/>
              </a:rPr>
              <a:t>may display as:</a:t>
            </a:r>
            <a:endParaRPr/>
          </a:p>
        </p:txBody>
      </p:sp>
      <p:sp>
        <p:nvSpPr>
          <p:cNvPr id="9875" name="Google Shape;9875;p1500"/>
          <p:cNvSpPr/>
          <p:nvPr/>
        </p:nvSpPr>
        <p:spPr>
          <a:xfrm>
            <a:off x="3200400" y="4495800"/>
            <a:ext cx="4953000" cy="1735138"/>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1999:no. 1(1999:spring)</a:t>
            </a:r>
            <a:endParaRPr b="1" i="0" sz="2400" u="none" cap="none" strike="noStrike">
              <a:solidFill>
                <a:srgbClr val="FFFFFF"/>
              </a:solidFill>
              <a:latin typeface="Tahoma"/>
              <a:ea typeface="Tahoma"/>
              <a:cs typeface="Tahoma"/>
              <a:sym typeface="Tahoma"/>
            </a:endParaRPr>
          </a:p>
          <a:p>
            <a:pPr indent="0" lvl="0" marL="0" marR="0" rtl="0" algn="l">
              <a:lnSpc>
                <a:spcPct val="100000"/>
              </a:lnSpc>
              <a:spcBef>
                <a:spcPts val="1200"/>
              </a:spcBef>
              <a:spcAft>
                <a:spcPts val="0"/>
              </a:spcAft>
              <a:buClr>
                <a:srgbClr val="FFCC66"/>
              </a:buClr>
              <a:buSzPts val="2400"/>
              <a:buFont typeface="Tahoma"/>
              <a:buNone/>
            </a:pPr>
            <a:r>
              <a:rPr b="0" i="1" lang="en-US" sz="2400" u="none" cap="none" strike="noStrike">
                <a:solidFill>
                  <a:srgbClr val="FFCC66"/>
                </a:solidFill>
                <a:latin typeface="Tahoma"/>
                <a:ea typeface="Tahoma"/>
                <a:cs typeface="Tahoma"/>
                <a:sym typeface="Tahoma"/>
              </a:rPr>
              <a:t>(The year is repeated.  When the statement is compressed, the chronology is dropped.)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9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874"/>
                                        </p:tgtEl>
                                        <p:attrNameLst>
                                          <p:attrName>style.visibility</p:attrName>
                                        </p:attrNameLst>
                                      </p:cBhvr>
                                      <p:to>
                                        <p:strVal val="visible"/>
                                      </p:to>
                                    </p:set>
                                    <p:anim calcmode="lin" valueType="num">
                                      <p:cBhvr additive="base">
                                        <p:cTn dur="500"/>
                                        <p:tgtEl>
                                          <p:spTgt spid="9874"/>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98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